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4"/>
  </p:notesMasterIdLst>
  <p:sldIdLst>
    <p:sldId id="257" r:id="rId4"/>
    <p:sldId id="268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1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EBEBA-315C-4BC6-A8E8-07A8A0F68DAD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AU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14119-3BD7-487F-9A3F-B46343F8A348}" type="slidenum">
              <a:rPr lang="en-AU" smtClean="0"/>
              <a:t>‹N›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7722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E1B5-63BC-4334-9D81-D58D41015F1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6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4635CC-00DE-C205-23EF-811D495D3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C4E4C5-AC3E-52D4-FE43-32CC7AB59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7ECBC2-D31F-2AB1-F40C-964E71EC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369C1D-2E00-C32F-12C5-B509E8AA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87CF51-B142-B4F7-6A39-8345B64F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00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0D68E-AB0A-01BD-C737-FEAB5343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8AEE950-1A5E-5F33-C78F-5EFEBFDE9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E12499-3068-3759-A228-77E66399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08155-5C25-D1FE-EE3A-3EDA5086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7A82E9-086B-0841-C642-4ED8FEB5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63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39616F5-4219-7E0C-2A11-8F5725F0E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368FE30-A78B-EB8F-DE61-E883A29CC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9B706E-CA5F-4A88-58A5-D8F87F1F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9F0010-ED97-060E-3605-081193661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B2E518-22D4-605F-E5B9-E4F3578A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2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1F09B2-EF64-FEDD-DA7A-30C325AE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7617FB-927A-AAD7-FE32-EF783B76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862CCB-9596-A204-39BA-068D71E2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D5D99A-565F-8976-F45E-B8F298B9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015CE9-5CCF-3FBE-5BAC-34D47AD4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85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6A932D-4A33-C127-322B-C8222E4F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D54345-AABE-8F1D-2B9F-DE8C5E64F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9EB385-32D8-82E5-F66C-E03DA01B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10697D-9275-39C8-5130-79C87B1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6D64A6-97DF-1226-56FC-09FE756B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1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95BA44-0A69-EB8E-72B5-CA769C0E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A4CBA8-88A1-592A-D3BC-62DC610CD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2358C4-44A7-7C15-D1FB-8875157E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7C75CD-0C9F-DE35-ED5D-D525809A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C40767-D748-8254-55BF-B428D4B9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F5FA67-F027-8A31-F506-BEFA868C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034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79C89-9B2E-A7BF-A092-56FEB3F0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1F5E3A-447C-1623-6EF0-87231CC4E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8618C4-646D-2863-EE0D-AD58E8591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ACC8437-FF7A-2EC8-308F-23BDC3CAA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DAF2E99-8811-CC7E-9C1D-6D0EA396C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7BB5379-B18B-CDD8-C6FF-F3029B66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3F59B72-8D79-8D4E-81F6-11CAE9AC5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A77257-7930-D7C5-B7A0-73FBC44A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250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9D7EA8-CF74-4F0C-9D7B-D12B76C3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0E5F7C8-CB8C-FAA1-04B3-6A3AAD6C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2A3A15B-E0F0-1A17-DD78-B170840A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1C3A87-D44C-007E-CDAF-3CB9436B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12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AC7626-9743-5B4F-42AE-844D28D4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16C821D-88F0-73DD-DD77-FD4B084E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A4D3EC-F396-95FA-BA54-F11C5CCA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70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169429-F6C4-67F6-7EBD-D0D320DB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86CE7-2C14-738B-50FD-4499266D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CC1669-495E-8BEF-14FD-887DD5318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89730D-6079-3162-741C-111B052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CD6EC1-D7E3-431E-5C10-4A4B0CBE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CC9B13-0EFE-E78A-5BCB-4BFF43B5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57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619C8-CD57-AA0C-1A1F-0995C4B3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F2F3762-878D-E28A-F5D5-33FD95B2F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FBFD54-2219-E7FC-D2A1-9DA0B50D3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078B36-7E75-186B-ED2A-8799F766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2274EA-39A6-3279-BD4F-96C094CF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E52BE5-7BFC-0085-00AE-1863F6AC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678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A8F350-6E69-9755-5DFE-813E8A9A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96366E-1A92-4B1E-B0AD-1BFDEB8B2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925B20-B2DE-BB74-CC81-1DD146487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9B187-7ACE-40CC-B66A-5870ADF0AE7F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D01A40-D9C1-9B7D-2C35-83D257A24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86AB62-3DB4-8DF1-1AC4-87DF390CB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F4527-7A25-4660-AA0D-D6278C4B7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86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435" y="960"/>
            <a:ext cx="12185229" cy="1042894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2"/>
          <p:cNvSpPr/>
          <p:nvPr/>
        </p:nvSpPr>
        <p:spPr>
          <a:xfrm>
            <a:off x="470086" y="858431"/>
            <a:ext cx="11447456" cy="21227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5758" rIns="0" bIns="0">
            <a:noAutofit/>
          </a:bodyPr>
          <a:lstStyle/>
          <a:p>
            <a:pPr marL="15235" algn="ctr">
              <a:lnSpc>
                <a:spcPct val="128000"/>
              </a:lnSpc>
              <a:spcBef>
                <a:spcPts val="754"/>
              </a:spcBef>
            </a:pPr>
            <a:r>
              <a:rPr lang="it-IT" sz="3385" spc="-31" dirty="0">
                <a:solidFill>
                  <a:srgbClr val="96161F"/>
                </a:solidFill>
                <a:latin typeface="DejaVu Sans"/>
                <a:ea typeface="DejaVu Sans"/>
              </a:rPr>
              <a:t>D</a:t>
            </a:r>
            <a:r>
              <a:rPr lang="it-IT" sz="2176" spc="-31" dirty="0">
                <a:solidFill>
                  <a:srgbClr val="15212F"/>
                </a:solidFill>
                <a:latin typeface="DejaVu Sans"/>
                <a:ea typeface="DejaVu Sans"/>
              </a:rPr>
              <a:t>IPARTIMENTO </a:t>
            </a:r>
            <a:r>
              <a:rPr lang="it-IT" sz="2176" spc="-1" dirty="0">
                <a:solidFill>
                  <a:srgbClr val="15212F"/>
                </a:solidFill>
                <a:latin typeface="DejaVu Sans"/>
                <a:ea typeface="DejaVu Sans"/>
              </a:rPr>
              <a:t>DI </a:t>
            </a:r>
            <a:r>
              <a:rPr lang="it-IT" sz="3385" spc="-8" dirty="0">
                <a:solidFill>
                  <a:srgbClr val="96161F"/>
                </a:solidFill>
                <a:latin typeface="DejaVu Sans"/>
                <a:ea typeface="DejaVu Sans"/>
              </a:rPr>
              <a:t>I</a:t>
            </a:r>
            <a:r>
              <a:rPr lang="it-IT" sz="2176" spc="-8" dirty="0">
                <a:solidFill>
                  <a:srgbClr val="15212F"/>
                </a:solidFill>
                <a:latin typeface="DejaVu Sans"/>
                <a:ea typeface="DejaVu Sans"/>
              </a:rPr>
              <a:t>NGEGNERIA </a:t>
            </a:r>
            <a:r>
              <a:rPr lang="it-IT" sz="3385" spc="-15" dirty="0">
                <a:solidFill>
                  <a:srgbClr val="96161F"/>
                </a:solidFill>
                <a:latin typeface="DejaVu Sans"/>
                <a:ea typeface="DejaVu Sans"/>
              </a:rPr>
              <a:t>E</a:t>
            </a:r>
            <a:r>
              <a:rPr lang="it-IT" sz="2176" spc="-15" dirty="0">
                <a:solidFill>
                  <a:srgbClr val="15212F"/>
                </a:solidFill>
                <a:latin typeface="DejaVu Sans"/>
                <a:ea typeface="DejaVu Sans"/>
              </a:rPr>
              <a:t>LETTRICA </a:t>
            </a:r>
            <a:r>
              <a:rPr lang="it-IT" sz="2176" spc="-1" dirty="0">
                <a:solidFill>
                  <a:srgbClr val="15212F"/>
                </a:solidFill>
                <a:latin typeface="DejaVu Sans"/>
                <a:ea typeface="DejaVu Sans"/>
              </a:rPr>
              <a:t>E </a:t>
            </a:r>
            <a:r>
              <a:rPr lang="it-IT" sz="3385" spc="-18" dirty="0">
                <a:solidFill>
                  <a:srgbClr val="96161F"/>
                </a:solidFill>
                <a:latin typeface="DejaVu Sans"/>
                <a:ea typeface="DejaVu Sans"/>
              </a:rPr>
              <a:t>T</a:t>
            </a:r>
            <a:r>
              <a:rPr lang="it-IT" sz="2176" spc="-18" dirty="0">
                <a:solidFill>
                  <a:srgbClr val="15212F"/>
                </a:solidFill>
                <a:latin typeface="DejaVu Sans"/>
                <a:ea typeface="DejaVu Sans"/>
              </a:rPr>
              <a:t>ECNOLOGIE </a:t>
            </a:r>
            <a:r>
              <a:rPr lang="it-IT" sz="2176" spc="-8" dirty="0">
                <a:solidFill>
                  <a:srgbClr val="15212F"/>
                </a:solidFill>
                <a:latin typeface="DejaVu Sans"/>
                <a:ea typeface="DejaVu Sans"/>
              </a:rPr>
              <a:t>DEL</a:t>
            </a:r>
            <a:r>
              <a:rPr lang="it-IT" sz="2176" spc="-8" dirty="0">
                <a:solidFill>
                  <a:srgbClr val="000000"/>
                </a:solidFill>
                <a:latin typeface="DejaVu Sans"/>
                <a:ea typeface="DejaVu Sans"/>
              </a:rPr>
              <a:t>L’</a:t>
            </a:r>
            <a:r>
              <a:rPr lang="it-IT" sz="3385" spc="-8" dirty="0">
                <a:solidFill>
                  <a:srgbClr val="96161F"/>
                </a:solidFill>
                <a:latin typeface="DejaVu Sans"/>
                <a:ea typeface="DejaVu Sans"/>
              </a:rPr>
              <a:t>I</a:t>
            </a:r>
            <a:r>
              <a:rPr lang="it-IT" sz="2176" spc="-8" dirty="0">
                <a:solidFill>
                  <a:srgbClr val="15212F"/>
                </a:solidFill>
                <a:latin typeface="DejaVu Sans"/>
                <a:ea typeface="DejaVu Sans"/>
              </a:rPr>
              <a:t>NFORMAZIONE  </a:t>
            </a:r>
            <a:r>
              <a:rPr lang="it-IT" sz="2176" spc="-1" dirty="0">
                <a:solidFill>
                  <a:srgbClr val="15212F"/>
                </a:solidFill>
                <a:latin typeface="DejaVu Sans"/>
                <a:ea typeface="DejaVu Sans"/>
              </a:rPr>
              <a:t>SCUOLA </a:t>
            </a:r>
            <a:r>
              <a:rPr lang="it-IT" sz="2176" spc="-8" dirty="0">
                <a:solidFill>
                  <a:srgbClr val="15212F"/>
                </a:solidFill>
                <a:latin typeface="DejaVu Sans"/>
                <a:ea typeface="DejaVu Sans"/>
              </a:rPr>
              <a:t>POLITECNICA </a:t>
            </a:r>
            <a:r>
              <a:rPr lang="it-IT" sz="2176" spc="-1" dirty="0">
                <a:solidFill>
                  <a:srgbClr val="15212F"/>
                </a:solidFill>
                <a:latin typeface="DejaVu Sans"/>
                <a:ea typeface="DejaVu Sans"/>
              </a:rPr>
              <a:t>E DELLE </a:t>
            </a:r>
            <a:r>
              <a:rPr lang="it-IT" sz="2176" spc="-8" dirty="0">
                <a:solidFill>
                  <a:srgbClr val="15212F"/>
                </a:solidFill>
                <a:latin typeface="DejaVu Sans"/>
                <a:ea typeface="DejaVu Sans"/>
              </a:rPr>
              <a:t>SCIENZE </a:t>
            </a:r>
            <a:r>
              <a:rPr lang="it-IT" sz="2176" spc="-1" dirty="0">
                <a:solidFill>
                  <a:srgbClr val="15212F"/>
                </a:solidFill>
                <a:latin typeface="DejaVu Sans"/>
                <a:ea typeface="DejaVu Sans"/>
              </a:rPr>
              <a:t>DI BASE</a:t>
            </a:r>
            <a:br>
              <a:rPr sz="2176" dirty="0"/>
            </a:br>
            <a:r>
              <a:rPr lang="it-IT" sz="4836" spc="-39" dirty="0" err="1">
                <a:solidFill>
                  <a:srgbClr val="96161F"/>
                </a:solidFill>
                <a:latin typeface="DejaVu Sans"/>
                <a:ea typeface="DejaVu Sans"/>
              </a:rPr>
              <a:t>Robotics</a:t>
            </a:r>
            <a:r>
              <a:rPr lang="it-IT" sz="4836" spc="-25" dirty="0">
                <a:solidFill>
                  <a:srgbClr val="96161F"/>
                </a:solidFill>
                <a:latin typeface="DejaVu Sans"/>
                <a:ea typeface="DejaVu Sans"/>
              </a:rPr>
              <a:t> </a:t>
            </a:r>
            <a:r>
              <a:rPr lang="it-IT" sz="4836" spc="-8" dirty="0">
                <a:solidFill>
                  <a:srgbClr val="96161F"/>
                </a:solidFill>
                <a:latin typeface="DejaVu Sans"/>
                <a:ea typeface="DejaVu Sans"/>
              </a:rPr>
              <a:t>Lab</a:t>
            </a:r>
            <a:endParaRPr lang="en-GB" sz="4836" spc="-1" dirty="0"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2265813" y="2734672"/>
            <a:ext cx="7856002" cy="21227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10019" rIns="0" bIns="0">
            <a:noAutofit/>
          </a:bodyPr>
          <a:lstStyle/>
          <a:p>
            <a:pPr algn="ctr">
              <a:spcBef>
                <a:spcPts val="3228"/>
              </a:spcBef>
            </a:pPr>
            <a:r>
              <a:rPr lang="it-IT" sz="4836" spc="-104" dirty="0">
                <a:solidFill>
                  <a:srgbClr val="96161F"/>
                </a:solidFill>
                <a:latin typeface="DejaVu Sans"/>
                <a:ea typeface="DejaVu Sans"/>
              </a:rPr>
              <a:t>Technical</a:t>
            </a:r>
            <a:r>
              <a:rPr lang="it-IT" sz="4836" spc="-18" dirty="0">
                <a:solidFill>
                  <a:srgbClr val="96161F"/>
                </a:solidFill>
                <a:latin typeface="DejaVu Sans"/>
                <a:ea typeface="DejaVu Sans"/>
              </a:rPr>
              <a:t> </a:t>
            </a:r>
            <a:r>
              <a:rPr lang="it-IT" sz="4836" spc="-25" dirty="0">
                <a:solidFill>
                  <a:srgbClr val="96161F"/>
                </a:solidFill>
                <a:latin typeface="DejaVu Sans"/>
                <a:ea typeface="DejaVu Sans"/>
              </a:rPr>
              <a:t>project</a:t>
            </a:r>
            <a:endParaRPr lang="en-GB" sz="4836" spc="-1" dirty="0">
              <a:latin typeface="Arial"/>
            </a:endParaRPr>
          </a:p>
          <a:p>
            <a:pPr algn="ctr">
              <a:spcBef>
                <a:spcPts val="2176"/>
              </a:spcBef>
              <a:tabLst>
                <a:tab pos="3614532" algn="l"/>
              </a:tabLst>
            </a:pPr>
            <a:r>
              <a:rPr lang="it-IT" sz="3385" spc="-1" dirty="0">
                <a:solidFill>
                  <a:srgbClr val="000000"/>
                </a:solidFill>
                <a:latin typeface="DejaVu Sans"/>
                <a:ea typeface="DejaVu Sans"/>
              </a:rPr>
              <a:t>Michael Mirzaagha	</a:t>
            </a:r>
            <a:r>
              <a:rPr lang="it-IT" sz="3385" spc="-8" dirty="0">
                <a:solidFill>
                  <a:srgbClr val="000000"/>
                </a:solidFill>
                <a:latin typeface="DejaVu Sans"/>
                <a:ea typeface="DejaVu Sans"/>
              </a:rPr>
              <a:t>P</a:t>
            </a:r>
            <a:r>
              <a:rPr lang="it-IT" sz="3385" spc="-18" dirty="0">
                <a:solidFill>
                  <a:srgbClr val="000000"/>
                </a:solidFill>
                <a:latin typeface="DejaVu Sans"/>
                <a:ea typeface="DejaVu Sans"/>
              </a:rPr>
              <a:t>3</a:t>
            </a:r>
            <a:r>
              <a:rPr lang="it-IT" sz="3385" spc="-8" dirty="0">
                <a:solidFill>
                  <a:srgbClr val="000000"/>
                </a:solidFill>
                <a:latin typeface="DejaVu Sans"/>
                <a:ea typeface="DejaVu Sans"/>
              </a:rPr>
              <a:t>80</a:t>
            </a:r>
            <a:r>
              <a:rPr lang="it-IT" sz="3385" spc="-18" dirty="0">
                <a:solidFill>
                  <a:srgbClr val="000000"/>
                </a:solidFill>
                <a:latin typeface="DejaVu Sans"/>
                <a:ea typeface="DejaVu Sans"/>
              </a:rPr>
              <a:t>0</a:t>
            </a:r>
            <a:r>
              <a:rPr lang="it-IT" sz="3385" spc="-8" dirty="0">
                <a:solidFill>
                  <a:srgbClr val="000000"/>
                </a:solidFill>
                <a:latin typeface="DejaVu Sans"/>
                <a:ea typeface="DejaVu Sans"/>
              </a:rPr>
              <a:t>0</a:t>
            </a:r>
            <a:r>
              <a:rPr lang="it-IT" sz="3385" spc="-18" dirty="0">
                <a:solidFill>
                  <a:srgbClr val="000000"/>
                </a:solidFill>
                <a:latin typeface="DejaVu Sans"/>
                <a:ea typeface="DejaVu Sans"/>
              </a:rPr>
              <a:t>0</a:t>
            </a:r>
            <a:r>
              <a:rPr lang="it-IT" sz="3385" spc="-8" dirty="0">
                <a:solidFill>
                  <a:srgbClr val="000000"/>
                </a:solidFill>
                <a:latin typeface="DejaVu Sans"/>
                <a:ea typeface="DejaVu Sans"/>
              </a:rPr>
              <a:t>94</a:t>
            </a:r>
            <a:endParaRPr lang="en-GB" sz="3385" spc="-1" dirty="0">
              <a:latin typeface="Arial"/>
            </a:endParaRPr>
          </a:p>
        </p:txBody>
      </p:sp>
      <p:grpSp>
        <p:nvGrpSpPr>
          <p:cNvPr id="41" name="Group 4"/>
          <p:cNvGrpSpPr/>
          <p:nvPr/>
        </p:nvGrpSpPr>
        <p:grpSpPr>
          <a:xfrm>
            <a:off x="0" y="5117432"/>
            <a:ext cx="12186970" cy="1738508"/>
            <a:chOff x="0" y="4103640"/>
            <a:chExt cx="10079640" cy="1566000"/>
          </a:xfrm>
        </p:grpSpPr>
        <p:sp>
          <p:nvSpPr>
            <p:cNvPr id="42" name="CustomShape 5"/>
            <p:cNvSpPr/>
            <p:nvPr/>
          </p:nvSpPr>
          <p:spPr>
            <a:xfrm>
              <a:off x="0" y="5646960"/>
              <a:ext cx="10079640" cy="22680"/>
            </a:xfrm>
            <a:custGeom>
              <a:avLst/>
              <a:gdLst/>
              <a:ahLst/>
              <a:cxnLst/>
              <a:rect l="l" t="t" r="r" b="b"/>
              <a:pathLst>
                <a:path w="10080625" h="23495">
                  <a:moveTo>
                    <a:pt x="0" y="23037"/>
                  </a:moveTo>
                  <a:lnTo>
                    <a:pt x="10080002" y="23037"/>
                  </a:lnTo>
                  <a:lnTo>
                    <a:pt x="10080002" y="0"/>
                  </a:lnTo>
                  <a:lnTo>
                    <a:pt x="0" y="0"/>
                  </a:lnTo>
                  <a:lnTo>
                    <a:pt x="0" y="23037"/>
                  </a:ln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CustomShape 6"/>
            <p:cNvSpPr/>
            <p:nvPr/>
          </p:nvSpPr>
          <p:spPr>
            <a:xfrm>
              <a:off x="0" y="4126680"/>
              <a:ext cx="10079640" cy="1542600"/>
            </a:xfrm>
            <a:custGeom>
              <a:avLst/>
              <a:gdLst/>
              <a:ahLst/>
              <a:cxnLst/>
              <a:rect l="l" t="t" r="r" b="b"/>
              <a:pathLst>
                <a:path w="10080625" h="1532889">
                  <a:moveTo>
                    <a:pt x="5039995" y="1532521"/>
                  </a:moveTo>
                  <a:lnTo>
                    <a:pt x="0" y="1532521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532521"/>
                  </a:lnTo>
                  <a:lnTo>
                    <a:pt x="5039995" y="1532521"/>
                  </a:lnTo>
                  <a:close/>
                </a:path>
              </a:pathLst>
            </a:custGeom>
            <a:noFill/>
            <a:ln w="9360"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7"/>
            <p:cNvSpPr/>
            <p:nvPr/>
          </p:nvSpPr>
          <p:spPr>
            <a:xfrm>
              <a:off x="0" y="4103640"/>
              <a:ext cx="10079640" cy="1542600"/>
            </a:xfrm>
            <a:custGeom>
              <a:avLst/>
              <a:gdLst/>
              <a:ahLst/>
              <a:cxnLst/>
              <a:rect l="l" t="t" r="r" b="b"/>
              <a:pathLst>
                <a:path w="10080625" h="1532889">
                  <a:moveTo>
                    <a:pt x="10080002" y="0"/>
                  </a:moveTo>
                  <a:lnTo>
                    <a:pt x="0" y="0"/>
                  </a:lnTo>
                  <a:lnTo>
                    <a:pt x="0" y="1532521"/>
                  </a:lnTo>
                  <a:lnTo>
                    <a:pt x="10080002" y="1532521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8"/>
            <p:cNvSpPr/>
            <p:nvPr/>
          </p:nvSpPr>
          <p:spPr>
            <a:xfrm>
              <a:off x="0" y="4103640"/>
              <a:ext cx="10079640" cy="1542600"/>
            </a:xfrm>
            <a:custGeom>
              <a:avLst/>
              <a:gdLst/>
              <a:ahLst/>
              <a:cxnLst/>
              <a:rect l="l" t="t" r="r" b="b"/>
              <a:pathLst>
                <a:path w="10080625" h="1532889">
                  <a:moveTo>
                    <a:pt x="5039995" y="1532521"/>
                  </a:moveTo>
                  <a:lnTo>
                    <a:pt x="0" y="1532521"/>
                  </a:lnTo>
                  <a:lnTo>
                    <a:pt x="0" y="0"/>
                  </a:lnTo>
                  <a:lnTo>
                    <a:pt x="10080002" y="0"/>
                  </a:lnTo>
                  <a:lnTo>
                    <a:pt x="10080002" y="1532521"/>
                  </a:lnTo>
                  <a:lnTo>
                    <a:pt x="5039995" y="1532521"/>
                  </a:lnTo>
                  <a:close/>
                </a:path>
              </a:pathLst>
            </a:custGeom>
            <a:noFill/>
            <a:ln w="9360">
              <a:solidFill>
                <a:srgbClr val="497DB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" name="Immagine 2" descr="Immagine che contiene interno&#10;&#10;Descrizione generata automaticamente">
            <a:extLst>
              <a:ext uri="{FF2B5EF4-FFF2-40B4-BE49-F238E27FC236}">
                <a16:creationId xmlns:a16="http://schemas.microsoft.com/office/drawing/2014/main" id="{3B80E91F-E818-30D8-5745-EAB4F4EB7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5" y="5297519"/>
            <a:ext cx="1440060" cy="1437511"/>
          </a:xfrm>
          <a:prstGeom prst="rect">
            <a:avLst/>
          </a:prstGeom>
        </p:spPr>
      </p:pic>
      <p:pic>
        <p:nvPicPr>
          <p:cNvPr id="5" name="Immagine 4" descr="Immagine che contiene interno, pavimento&#10;&#10;Descrizione generata automaticamente">
            <a:extLst>
              <a:ext uri="{FF2B5EF4-FFF2-40B4-BE49-F238E27FC236}">
                <a16:creationId xmlns:a16="http://schemas.microsoft.com/office/drawing/2014/main" id="{BE986371-C50D-F61A-D60B-BEEF5C1DC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00" y="5289435"/>
            <a:ext cx="1444027" cy="1391836"/>
          </a:xfrm>
          <a:prstGeom prst="rect">
            <a:avLst/>
          </a:prstGeom>
        </p:spPr>
      </p:pic>
      <p:pic>
        <p:nvPicPr>
          <p:cNvPr id="7" name="Immagine 6" descr="Immagine che contiene letto, interno, luce&#10;&#10;Descrizione generata automaticamente">
            <a:extLst>
              <a:ext uri="{FF2B5EF4-FFF2-40B4-BE49-F238E27FC236}">
                <a16:creationId xmlns:a16="http://schemas.microsoft.com/office/drawing/2014/main" id="{CE306D26-193E-6A94-02B2-12EA0AF88C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r="17144"/>
          <a:stretch/>
        </p:blipFill>
        <p:spPr>
          <a:xfrm>
            <a:off x="10524605" y="5313098"/>
            <a:ext cx="1444027" cy="1416330"/>
          </a:xfrm>
          <a:prstGeom prst="rect">
            <a:avLst/>
          </a:prstGeom>
        </p:spPr>
      </p:pic>
      <p:pic>
        <p:nvPicPr>
          <p:cNvPr id="9" name="Immagine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EF1D8C22-D9DA-09F0-E40F-D082BEA97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66" y="5289435"/>
            <a:ext cx="1444027" cy="1444027"/>
          </a:xfrm>
          <a:prstGeom prst="rect">
            <a:avLst/>
          </a:prstGeom>
        </p:spPr>
      </p:pic>
      <p:pic>
        <p:nvPicPr>
          <p:cNvPr id="11" name="Immagine 10" descr="Immagine che contiene logo&#10;&#10;Descrizione generata automaticamente">
            <a:extLst>
              <a:ext uri="{FF2B5EF4-FFF2-40B4-BE49-F238E27FC236}">
                <a16:creationId xmlns:a16="http://schemas.microsoft.com/office/drawing/2014/main" id="{1597709C-F3E0-2C59-9E0F-D3E5B97FD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70" y="5260907"/>
            <a:ext cx="1444027" cy="14440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8"/>
          <p:cNvGrpSpPr/>
          <p:nvPr/>
        </p:nvGrpSpPr>
        <p:grpSpPr>
          <a:xfrm>
            <a:off x="0" y="6442874"/>
            <a:ext cx="12186100" cy="412631"/>
            <a:chOff x="0" y="5328000"/>
            <a:chExt cx="10078920" cy="341280"/>
          </a:xfrm>
        </p:grpSpPr>
        <p:sp>
          <p:nvSpPr>
            <p:cNvPr id="57" name="CustomShape 9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10079634" y="0"/>
                  </a:moveTo>
                  <a:lnTo>
                    <a:pt x="0" y="0"/>
                  </a:lnTo>
                  <a:lnTo>
                    <a:pt x="0" y="341998"/>
                  </a:lnTo>
                  <a:lnTo>
                    <a:pt x="10079634" y="3419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10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5039995" y="341998"/>
                  </a:moveTo>
                  <a:lnTo>
                    <a:pt x="0" y="341998"/>
                  </a:lnTo>
                  <a:lnTo>
                    <a:pt x="0" y="0"/>
                  </a:lnTo>
                  <a:lnTo>
                    <a:pt x="10079634" y="0"/>
                  </a:lnTo>
                  <a:lnTo>
                    <a:pt x="10079634" y="341998"/>
                  </a:lnTo>
                  <a:lnTo>
                    <a:pt x="5039995" y="341998"/>
                  </a:lnTo>
                  <a:close/>
                </a:path>
              </a:pathLst>
            </a:custGeom>
            <a:noFill/>
            <a:ln w="9360">
              <a:solidFill>
                <a:srgbClr val="15212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11"/>
            <p:cNvSpPr/>
            <p:nvPr/>
          </p:nvSpPr>
          <p:spPr>
            <a:xfrm>
              <a:off x="8947800" y="5349600"/>
              <a:ext cx="987120" cy="3189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07EA7F-3A3B-1DDE-6110-22E15E7C8B03}"/>
              </a:ext>
            </a:extLst>
          </p:cNvPr>
          <p:cNvSpPr txBox="1"/>
          <p:nvPr/>
        </p:nvSpPr>
        <p:spPr>
          <a:xfrm>
            <a:off x="180006" y="6477146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02201F4-65A7-3C00-029E-0C401CC2C800}"/>
              </a:ext>
            </a:extLst>
          </p:cNvPr>
          <p:cNvSpPr/>
          <p:nvPr/>
        </p:nvSpPr>
        <p:spPr>
          <a:xfrm>
            <a:off x="-21328" y="960"/>
            <a:ext cx="12186100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spc="-1" dirty="0">
                <a:solidFill>
                  <a:srgbClr val="FF0000"/>
                </a:solidFill>
                <a:latin typeface="DejaVu Sans"/>
                <a:ea typeface="DejaVu Sans"/>
              </a:rPr>
              <a:t>Video</a:t>
            </a:r>
            <a:endParaRPr lang="en-GB" sz="2800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2" name="simulation">
            <a:hlinkClick r:id="" action="ppaction://media"/>
            <a:extLst>
              <a:ext uri="{FF2B5EF4-FFF2-40B4-BE49-F238E27FC236}">
                <a16:creationId xmlns:a16="http://schemas.microsoft.com/office/drawing/2014/main" id="{D97B8D01-F56C-E67F-1FF9-A557F14DC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7301" y="690357"/>
            <a:ext cx="9737398" cy="5477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/>
          <p:cNvSpPr/>
          <p:nvPr/>
        </p:nvSpPr>
        <p:spPr>
          <a:xfrm>
            <a:off x="0" y="6485074"/>
            <a:ext cx="12192000" cy="357822"/>
          </a:xfrm>
          <a:prstGeom prst="rect">
            <a:avLst/>
          </a:prstGeom>
          <a:solidFill>
            <a:srgbClr val="FFDC00"/>
          </a:solidFill>
          <a:ln w="9525" cap="flat" cmpd="sng" algn="ctr">
            <a:solidFill>
              <a:srgbClr val="16223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it-IT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2" descr="C:\Bruno\campus\unina\Stationery\Dipartimenti\DIETI\Logo_DIETI_Por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14" y="6522320"/>
            <a:ext cx="988444" cy="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335325-D0F1-BB9A-B37B-9D0783AA7C90}"/>
              </a:ext>
            </a:extLst>
          </p:cNvPr>
          <p:cNvSpPr/>
          <p:nvPr/>
        </p:nvSpPr>
        <p:spPr>
          <a:xfrm>
            <a:off x="14286" y="957329"/>
            <a:ext cx="12080384" cy="371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 to the project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Presentation of the robots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Presentation of the environment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it-IT" sz="2400" dirty="0"/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DC00"/>
              </a:buClr>
              <a:buSzPct val="70000"/>
              <a:buFont typeface="Wingdings" pitchFamily="2" charset="2"/>
              <a:buChar char="u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it-IT" sz="2000" dirty="0">
              <a:solidFill>
                <a:srgbClr val="162230"/>
              </a:solidFill>
              <a:latin typeface="Century Gothic" pitchFamily="34" charset="0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807CFB5A-A168-7574-C7DE-B2E8490775DF}"/>
              </a:ext>
            </a:extLst>
          </p:cNvPr>
          <p:cNvSpPr/>
          <p:nvPr/>
        </p:nvSpPr>
        <p:spPr>
          <a:xfrm>
            <a:off x="256674" y="0"/>
            <a:ext cx="11755320" cy="7735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10019" rIns="0" bIns="0">
            <a:noAutofit/>
          </a:bodyPr>
          <a:lstStyle/>
          <a:p>
            <a:pPr algn="ctr">
              <a:spcBef>
                <a:spcPts val="3228"/>
              </a:spcBef>
            </a:pPr>
            <a:r>
              <a:rPr lang="it-IT" sz="2800" spc="-25" dirty="0">
                <a:solidFill>
                  <a:srgbClr val="FF0000"/>
                </a:solidFill>
                <a:latin typeface="DejaVu Sans"/>
                <a:ea typeface="DejaVu Sans"/>
              </a:rPr>
              <a:t>Index</a:t>
            </a:r>
            <a:endParaRPr lang="en-GB" sz="2800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432AEF-2A46-E8BA-43EE-FEFDAB8E2398}"/>
              </a:ext>
            </a:extLst>
          </p:cNvPr>
          <p:cNvSpPr txBox="1"/>
          <p:nvPr/>
        </p:nvSpPr>
        <p:spPr>
          <a:xfrm>
            <a:off x="180006" y="6477146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7221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8"/>
          <p:cNvGrpSpPr/>
          <p:nvPr/>
        </p:nvGrpSpPr>
        <p:grpSpPr>
          <a:xfrm>
            <a:off x="0" y="6442874"/>
            <a:ext cx="12186100" cy="412631"/>
            <a:chOff x="0" y="5328000"/>
            <a:chExt cx="10078920" cy="341280"/>
          </a:xfrm>
        </p:grpSpPr>
        <p:sp>
          <p:nvSpPr>
            <p:cNvPr id="57" name="CustomShape 9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10079634" y="0"/>
                  </a:moveTo>
                  <a:lnTo>
                    <a:pt x="0" y="0"/>
                  </a:lnTo>
                  <a:lnTo>
                    <a:pt x="0" y="341998"/>
                  </a:lnTo>
                  <a:lnTo>
                    <a:pt x="10079634" y="3419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10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5039995" y="341998"/>
                  </a:moveTo>
                  <a:lnTo>
                    <a:pt x="0" y="341998"/>
                  </a:lnTo>
                  <a:lnTo>
                    <a:pt x="0" y="0"/>
                  </a:lnTo>
                  <a:lnTo>
                    <a:pt x="10079634" y="0"/>
                  </a:lnTo>
                  <a:lnTo>
                    <a:pt x="10079634" y="341998"/>
                  </a:lnTo>
                  <a:lnTo>
                    <a:pt x="5039995" y="341998"/>
                  </a:lnTo>
                  <a:close/>
                </a:path>
              </a:pathLst>
            </a:custGeom>
            <a:noFill/>
            <a:ln w="9360">
              <a:solidFill>
                <a:srgbClr val="15212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11"/>
            <p:cNvSpPr/>
            <p:nvPr/>
          </p:nvSpPr>
          <p:spPr>
            <a:xfrm>
              <a:off x="8947800" y="5349600"/>
              <a:ext cx="987120" cy="3189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CustomShape 7">
            <a:extLst>
              <a:ext uri="{FF2B5EF4-FFF2-40B4-BE49-F238E27FC236}">
                <a16:creationId xmlns:a16="http://schemas.microsoft.com/office/drawing/2014/main" id="{61199369-6C54-B632-6408-926EC88BFC53}"/>
              </a:ext>
            </a:extLst>
          </p:cNvPr>
          <p:cNvSpPr/>
          <p:nvPr/>
        </p:nvSpPr>
        <p:spPr>
          <a:xfrm>
            <a:off x="491613" y="793424"/>
            <a:ext cx="11238271" cy="1529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5234" rIns="0" bIns="0">
            <a:spAutoFit/>
          </a:bodyPr>
          <a:lstStyle/>
          <a:p>
            <a:pPr>
              <a:lnSpc>
                <a:spcPts val="2444"/>
              </a:lnSpc>
              <a:spcBef>
                <a:spcPts val="127"/>
              </a:spcBef>
              <a:buClr>
                <a:srgbClr val="000000"/>
              </a:buClr>
              <a:tabLst>
                <a:tab pos="190216" algn="l"/>
              </a:tabLst>
            </a:pP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An </a:t>
            </a:r>
            <a:r>
              <a:rPr lang="en-GB" spc="-15" dirty="0">
                <a:solidFill>
                  <a:srgbClr val="000000"/>
                </a:solidFill>
                <a:latin typeface="Arial"/>
                <a:ea typeface="DejaVu Sans"/>
              </a:rPr>
              <a:t>operator 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using the keyboard asks the </a:t>
            </a:r>
            <a:r>
              <a:rPr lang="en-GB" spc="-8" dirty="0" err="1">
                <a:solidFill>
                  <a:srgbClr val="000000"/>
                </a:solidFill>
                <a:latin typeface="Arial"/>
                <a:ea typeface="DejaVu Sans"/>
              </a:rPr>
              <a:t>turtlebot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 to take </a:t>
            </a:r>
            <a:r>
              <a:rPr lang="en-GB" spc="-1" dirty="0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lang="en-GB" spc="-15" dirty="0">
                <a:solidFill>
                  <a:srgbClr val="000000"/>
                </a:solidFill>
                <a:latin typeface="Arial"/>
                <a:ea typeface="DejaVu Sans"/>
              </a:rPr>
              <a:t>particular tool 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(represented by an  AR marker). The robot </a:t>
            </a:r>
            <a:r>
              <a:rPr lang="en-GB" spc="-15" dirty="0">
                <a:solidFill>
                  <a:srgbClr val="000000"/>
                </a:solidFill>
                <a:latin typeface="Arial"/>
                <a:ea typeface="DejaVu Sans"/>
              </a:rPr>
              <a:t>doesn‘t 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know where the </a:t>
            </a:r>
            <a:r>
              <a:rPr lang="en-GB" spc="-15" dirty="0">
                <a:solidFill>
                  <a:srgbClr val="000000"/>
                </a:solidFill>
                <a:latin typeface="Arial"/>
                <a:ea typeface="DejaVu Sans"/>
              </a:rPr>
              <a:t>object 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is</a:t>
            </a:r>
            <a:r>
              <a:rPr lang="en-GB" spc="3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pc="-15" dirty="0">
                <a:solidFill>
                  <a:srgbClr val="000000"/>
                </a:solidFill>
                <a:latin typeface="Arial"/>
                <a:ea typeface="DejaVu Sans"/>
              </a:rPr>
              <a:t>placed, </a:t>
            </a:r>
            <a:r>
              <a:rPr lang="en-US" spc="-8" dirty="0">
                <a:solidFill>
                  <a:srgbClr val="000000"/>
                </a:solidFill>
                <a:latin typeface="Arial"/>
                <a:ea typeface="DejaVu Sans"/>
              </a:rPr>
              <a:t>but it knows the coordinates of the center of the rooms. In every room, it looks for the AR Marker. After it finds the right marker, the </a:t>
            </a:r>
            <a:r>
              <a:rPr lang="en-US" spc="-8" dirty="0" err="1">
                <a:solidFill>
                  <a:srgbClr val="000000"/>
                </a:solidFill>
                <a:latin typeface="Arial"/>
                <a:ea typeface="DejaVu Sans"/>
              </a:rPr>
              <a:t>turtlebot</a:t>
            </a:r>
            <a:r>
              <a:rPr lang="en-US" spc="-8" dirty="0">
                <a:solidFill>
                  <a:srgbClr val="000000"/>
                </a:solidFill>
                <a:latin typeface="Arial"/>
                <a:ea typeface="DejaVu Sans"/>
              </a:rPr>
              <a:t> goes to the </a:t>
            </a:r>
            <a:r>
              <a:rPr lang="en-US" spc="-8" dirty="0" err="1">
                <a:solidFill>
                  <a:srgbClr val="000000"/>
                </a:solidFill>
                <a:latin typeface="Arial"/>
                <a:ea typeface="DejaVu Sans"/>
              </a:rPr>
              <a:t>kuka</a:t>
            </a:r>
            <a:r>
              <a:rPr lang="en-US" spc="-8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pc="-121" dirty="0">
                <a:solidFill>
                  <a:srgbClr val="000000"/>
                </a:solidFill>
                <a:latin typeface="Arial"/>
                <a:ea typeface="DejaVu Sans"/>
              </a:rPr>
              <a:t>To 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take </a:t>
            </a:r>
            <a:r>
              <a:rPr lang="en-GB" spc="-1" dirty="0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tool, the </a:t>
            </a:r>
            <a:r>
              <a:rPr lang="en-GB" spc="-8" dirty="0" err="1">
                <a:solidFill>
                  <a:srgbClr val="000000"/>
                </a:solidFill>
                <a:latin typeface="Arial"/>
                <a:ea typeface="DejaVu Sans"/>
              </a:rPr>
              <a:t>turtlebot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 must just </a:t>
            </a:r>
            <a:r>
              <a:rPr lang="en-GB" spc="-15" dirty="0">
                <a:solidFill>
                  <a:srgbClr val="000000"/>
                </a:solidFill>
                <a:latin typeface="Arial"/>
                <a:ea typeface="DejaVu Sans"/>
              </a:rPr>
              <a:t>look </a:t>
            </a:r>
            <a:r>
              <a:rPr lang="en-GB" spc="-1" dirty="0">
                <a:solidFill>
                  <a:srgbClr val="000000"/>
                </a:solidFill>
                <a:latin typeface="Arial"/>
                <a:ea typeface="DejaVu Sans"/>
              </a:rPr>
              <a:t>at 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lang="en-GB" spc="-8" dirty="0" err="1">
                <a:solidFill>
                  <a:srgbClr val="000000"/>
                </a:solidFill>
                <a:latin typeface="Arial"/>
                <a:ea typeface="DejaVu Sans"/>
              </a:rPr>
              <a:t>ar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 marker </a:t>
            </a:r>
            <a:r>
              <a:rPr lang="en-GB" spc="-15" dirty="0">
                <a:solidFill>
                  <a:srgbClr val="000000"/>
                </a:solidFill>
                <a:latin typeface="Arial"/>
                <a:ea typeface="DejaVu Sans"/>
              </a:rPr>
              <a:t>contained 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in </a:t>
            </a:r>
            <a:r>
              <a:rPr lang="en-GB" spc="-1" dirty="0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lang="en-GB" spc="-8" dirty="0">
                <a:solidFill>
                  <a:srgbClr val="000000"/>
                </a:solidFill>
                <a:latin typeface="Arial"/>
                <a:ea typeface="DejaVu Sans"/>
              </a:rPr>
              <a:t>room</a:t>
            </a:r>
            <a:r>
              <a:rPr lang="en-GB" spc="-15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pc="-15" dirty="0">
                <a:solidFill>
                  <a:srgbClr val="000000"/>
                </a:solidFill>
                <a:latin typeface="Arial"/>
              </a:rPr>
              <a:t>The </a:t>
            </a:r>
            <a:r>
              <a:rPr lang="en-US" spc="-15" dirty="0" err="1">
                <a:solidFill>
                  <a:srgbClr val="000000"/>
                </a:solidFill>
                <a:latin typeface="Arial"/>
              </a:rPr>
              <a:t>kuka</a:t>
            </a:r>
            <a:r>
              <a:rPr lang="en-US" spc="-15" dirty="0">
                <a:solidFill>
                  <a:srgbClr val="000000"/>
                </a:solidFill>
                <a:latin typeface="Arial"/>
              </a:rPr>
              <a:t>, awakened by the </a:t>
            </a:r>
            <a:r>
              <a:rPr lang="en-US" spc="-15" dirty="0" err="1">
                <a:solidFill>
                  <a:srgbClr val="000000"/>
                </a:solidFill>
                <a:latin typeface="Arial"/>
              </a:rPr>
              <a:t>turtlebot</a:t>
            </a:r>
            <a:r>
              <a:rPr lang="en-US" spc="-15" dirty="0">
                <a:solidFill>
                  <a:srgbClr val="000000"/>
                </a:solidFill>
                <a:latin typeface="Arial"/>
              </a:rPr>
              <a:t>, simulates putting the object down, </a:t>
            </a:r>
            <a:r>
              <a:rPr lang="it-IT" sz="1800" b="0" strike="noStrike" spc="-12" dirty="0" err="1">
                <a:solidFill>
                  <a:srgbClr val="000000"/>
                </a:solidFill>
                <a:latin typeface="Arial"/>
                <a:ea typeface="DejaVu Sans"/>
              </a:rPr>
              <a:t>brings</a:t>
            </a:r>
            <a:r>
              <a:rPr lang="it-IT" sz="1800" b="0" strike="noStrike" spc="-12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800" b="0" strike="noStrike" spc="-7" dirty="0" err="1">
                <a:solidFill>
                  <a:srgbClr val="000000"/>
                </a:solidFill>
                <a:latin typeface="Arial"/>
                <a:ea typeface="DejaVu Sans"/>
              </a:rPr>
              <a:t>its</a:t>
            </a:r>
            <a:r>
              <a:rPr lang="it-IT" sz="1800" b="0" strike="noStrike" spc="-7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800" b="0" strike="noStrike" spc="-12" dirty="0">
                <a:solidFill>
                  <a:srgbClr val="000000"/>
                </a:solidFill>
                <a:latin typeface="Arial"/>
                <a:ea typeface="DejaVu Sans"/>
              </a:rPr>
              <a:t>end </a:t>
            </a:r>
            <a:r>
              <a:rPr lang="it-IT" sz="1800" b="0" strike="noStrike" spc="-12" dirty="0" err="1">
                <a:solidFill>
                  <a:srgbClr val="000000"/>
                </a:solidFill>
                <a:latin typeface="Arial"/>
                <a:ea typeface="DejaVu Sans"/>
              </a:rPr>
              <a:t>effector</a:t>
            </a:r>
            <a:r>
              <a:rPr lang="it-IT" sz="1800" b="0" strike="noStrike" spc="-12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800" b="0" strike="noStrike" spc="-7" dirty="0" err="1">
                <a:solidFill>
                  <a:srgbClr val="000000"/>
                </a:solidFill>
                <a:latin typeface="Arial"/>
                <a:ea typeface="DejaVu Sans"/>
              </a:rPr>
              <a:t>closer</a:t>
            </a:r>
            <a:r>
              <a:rPr lang="it-IT" sz="1800" b="0" strike="noStrike" spc="-7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 </a:t>
            </a:r>
            <a:r>
              <a:rPr lang="it-IT" sz="1800" b="0" strike="noStrike" spc="-12" dirty="0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lang="it-IT" sz="1800" b="0" strike="noStrike" spc="-7" dirty="0">
                <a:solidFill>
                  <a:srgbClr val="000000"/>
                </a:solidFill>
                <a:latin typeface="Arial"/>
                <a:ea typeface="DejaVu Sans"/>
              </a:rPr>
              <a:t>center of the</a:t>
            </a:r>
            <a:r>
              <a:rPr lang="it-IT" sz="1800" b="0" strike="noStrike" spc="12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it-IT" sz="1800" b="0" strike="noStrike" spc="-15" dirty="0">
                <a:solidFill>
                  <a:srgbClr val="000000"/>
                </a:solidFill>
                <a:latin typeface="Arial"/>
                <a:ea typeface="DejaVu Sans"/>
              </a:rPr>
              <a:t>marker </a:t>
            </a:r>
            <a:r>
              <a:rPr lang="it-IT" sz="1800" b="0" strike="noStrike" spc="-15" dirty="0" err="1">
                <a:solidFill>
                  <a:srgbClr val="000000"/>
                </a:solidFill>
                <a:latin typeface="Arial"/>
                <a:ea typeface="DejaVu Sans"/>
              </a:rPr>
              <a:t>present</a:t>
            </a:r>
            <a:r>
              <a:rPr lang="it-IT" sz="1800" b="0" strike="noStrike" spc="-15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it-IT" sz="1800" b="0" strike="noStrike" spc="-15" dirty="0" err="1">
                <a:solidFill>
                  <a:srgbClr val="000000"/>
                </a:solidFill>
                <a:latin typeface="Arial"/>
                <a:ea typeface="DejaVu Sans"/>
              </a:rPr>
              <a:t>its</a:t>
            </a:r>
            <a:r>
              <a:rPr lang="it-IT" sz="1800" b="0" strike="noStrike" spc="-15" dirty="0">
                <a:solidFill>
                  <a:srgbClr val="000000"/>
                </a:solidFill>
                <a:latin typeface="Arial"/>
                <a:ea typeface="DejaVu Sans"/>
              </a:rPr>
              <a:t> room</a:t>
            </a:r>
            <a:r>
              <a:rPr lang="en-US" spc="-15" dirty="0">
                <a:solidFill>
                  <a:srgbClr val="000000"/>
                </a:solidFill>
                <a:latin typeface="Arial"/>
              </a:rPr>
              <a:t>.</a:t>
            </a:r>
            <a:endParaRPr lang="en-GB" spc="-1" dirty="0">
              <a:latin typeface="Arial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C8A7ECC-1355-2720-7438-650C1EB74932}"/>
              </a:ext>
            </a:extLst>
          </p:cNvPr>
          <p:cNvSpPr txBox="1"/>
          <p:nvPr/>
        </p:nvSpPr>
        <p:spPr>
          <a:xfrm>
            <a:off x="180006" y="6477146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CF6C17-0C61-3F90-8CF7-481884C30A0B}"/>
              </a:ext>
            </a:extLst>
          </p:cNvPr>
          <p:cNvSpPr txBox="1"/>
          <p:nvPr/>
        </p:nvSpPr>
        <p:spPr>
          <a:xfrm>
            <a:off x="2606354" y="26401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pc="-1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ROBOTS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endParaRPr lang="it-IT" dirty="0"/>
          </a:p>
        </p:txBody>
      </p:sp>
      <p:pic>
        <p:nvPicPr>
          <p:cNvPr id="10" name="Immagine 9" descr="Immagine che contiene tagliaerba&#10;&#10;Descrizione generata automaticamente">
            <a:extLst>
              <a:ext uri="{FF2B5EF4-FFF2-40B4-BE49-F238E27FC236}">
                <a16:creationId xmlns:a16="http://schemas.microsoft.com/office/drawing/2014/main" id="{FFD0CFAE-72AF-A274-07B3-55FB444B3A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6" t="21362" r="22801" b="23585"/>
          <a:stretch/>
        </p:blipFill>
        <p:spPr>
          <a:xfrm>
            <a:off x="6183462" y="3691206"/>
            <a:ext cx="1960339" cy="202357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B28E9C4-EC90-6A56-270F-A2C0BB6A8C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7145"/>
          <a:stretch/>
        </p:blipFill>
        <p:spPr>
          <a:xfrm>
            <a:off x="599764" y="3622585"/>
            <a:ext cx="1501590" cy="2083159"/>
          </a:xfrm>
          <a:prstGeom prst="rect">
            <a:avLst/>
          </a:prstGeom>
        </p:spPr>
      </p:pic>
      <p:sp>
        <p:nvSpPr>
          <p:cNvPr id="16" name="CustomShape 7">
            <a:extLst>
              <a:ext uri="{FF2B5EF4-FFF2-40B4-BE49-F238E27FC236}">
                <a16:creationId xmlns:a16="http://schemas.microsoft.com/office/drawing/2014/main" id="{8AF5543D-B9C0-77C8-2028-F22063C9B488}"/>
              </a:ext>
            </a:extLst>
          </p:cNvPr>
          <p:cNvSpPr/>
          <p:nvPr/>
        </p:nvSpPr>
        <p:spPr>
          <a:xfrm>
            <a:off x="2334631" y="4122095"/>
            <a:ext cx="2870544" cy="12477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5234" rIns="0" bIns="0">
            <a:spAutoFit/>
          </a:bodyPr>
          <a:lstStyle/>
          <a:p>
            <a:pPr>
              <a:lnSpc>
                <a:spcPts val="2444"/>
              </a:lnSpc>
              <a:spcBef>
                <a:spcPts val="127"/>
              </a:spcBef>
              <a:buClr>
                <a:srgbClr val="000000"/>
              </a:buClr>
              <a:tabLst>
                <a:tab pos="190216" algn="l"/>
              </a:tabLst>
            </a:pPr>
            <a:r>
              <a:rPr lang="it-IT" b="1" spc="-8" dirty="0" err="1">
                <a:latin typeface="Arial"/>
                <a:ea typeface="DejaVu Sans"/>
              </a:rPr>
              <a:t>Kuka</a:t>
            </a:r>
            <a:r>
              <a:rPr lang="it-IT" b="1" spc="-8" dirty="0">
                <a:latin typeface="Arial"/>
                <a:ea typeface="DejaVu Sans"/>
              </a:rPr>
              <a:t> IIWA 7</a:t>
            </a:r>
          </a:p>
          <a:p>
            <a:pPr marL="285750" indent="-285750">
              <a:lnSpc>
                <a:spcPts val="2444"/>
              </a:lnSpc>
              <a:spcBef>
                <a:spcPts val="127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190216" algn="l"/>
              </a:tabLst>
            </a:pPr>
            <a:r>
              <a:rPr lang="en-US" spc="-1" dirty="0">
                <a:solidFill>
                  <a:srgbClr val="FF0000"/>
                </a:solidFill>
                <a:latin typeface="Arial"/>
              </a:rPr>
              <a:t>camera sensor </a:t>
            </a:r>
            <a:r>
              <a:rPr lang="en-US" spc="-1" dirty="0">
                <a:latin typeface="Arial"/>
              </a:rPr>
              <a:t>to detect a marker placed on the ground</a:t>
            </a:r>
            <a:endParaRPr lang="en-GB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A6641CAC-4E26-66BB-13EC-6FE9FD4B03A8}"/>
              </a:ext>
            </a:extLst>
          </p:cNvPr>
          <p:cNvSpPr/>
          <p:nvPr/>
        </p:nvSpPr>
        <p:spPr>
          <a:xfrm>
            <a:off x="8143801" y="3270837"/>
            <a:ext cx="3271445" cy="2478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5234" rIns="0" bIns="0">
            <a:spAutoFit/>
          </a:bodyPr>
          <a:lstStyle/>
          <a:p>
            <a:pPr>
              <a:lnSpc>
                <a:spcPts val="2444"/>
              </a:lnSpc>
              <a:spcBef>
                <a:spcPts val="127"/>
              </a:spcBef>
              <a:buClr>
                <a:srgbClr val="000000"/>
              </a:buClr>
              <a:tabLst>
                <a:tab pos="190216" algn="l"/>
              </a:tabLst>
            </a:pP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Turtlebot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3 burger</a:t>
            </a:r>
          </a:p>
          <a:p>
            <a:pPr marL="285750" indent="-285750">
              <a:lnSpc>
                <a:spcPts val="2444"/>
              </a:lnSpc>
              <a:spcBef>
                <a:spcPts val="127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190216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sensor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order to scan the markers attached on the walls;</a:t>
            </a:r>
          </a:p>
          <a:p>
            <a:pPr marL="285750" indent="-285750">
              <a:lnSpc>
                <a:spcPts val="2444"/>
              </a:lnSpc>
              <a:spcBef>
                <a:spcPts val="127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190216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 sensor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build a map of the environment so that it is able to navigate avoiding collisions with obstacles</a:t>
            </a:r>
            <a:endParaRPr lang="en-GB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F5657CE-1810-02F8-4FDC-8DF50CCDA481}"/>
              </a:ext>
            </a:extLst>
          </p:cNvPr>
          <p:cNvSpPr txBox="1"/>
          <p:nvPr/>
        </p:nvSpPr>
        <p:spPr>
          <a:xfrm>
            <a:off x="2445815" y="2804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pc="-1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Introduction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51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8"/>
          <p:cNvGrpSpPr/>
          <p:nvPr/>
        </p:nvGrpSpPr>
        <p:grpSpPr>
          <a:xfrm>
            <a:off x="0" y="6442874"/>
            <a:ext cx="12186100" cy="412631"/>
            <a:chOff x="0" y="5328000"/>
            <a:chExt cx="10078920" cy="341280"/>
          </a:xfrm>
        </p:grpSpPr>
        <p:sp>
          <p:nvSpPr>
            <p:cNvPr id="57" name="CustomShape 9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10079634" y="0"/>
                  </a:moveTo>
                  <a:lnTo>
                    <a:pt x="0" y="0"/>
                  </a:lnTo>
                  <a:lnTo>
                    <a:pt x="0" y="341998"/>
                  </a:lnTo>
                  <a:lnTo>
                    <a:pt x="10079634" y="3419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10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5039995" y="341998"/>
                  </a:moveTo>
                  <a:lnTo>
                    <a:pt x="0" y="341998"/>
                  </a:lnTo>
                  <a:lnTo>
                    <a:pt x="0" y="0"/>
                  </a:lnTo>
                  <a:lnTo>
                    <a:pt x="10079634" y="0"/>
                  </a:lnTo>
                  <a:lnTo>
                    <a:pt x="10079634" y="341998"/>
                  </a:lnTo>
                  <a:lnTo>
                    <a:pt x="5039995" y="341998"/>
                  </a:lnTo>
                  <a:close/>
                </a:path>
              </a:pathLst>
            </a:custGeom>
            <a:noFill/>
            <a:ln w="9360">
              <a:solidFill>
                <a:srgbClr val="15212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11"/>
            <p:cNvSpPr/>
            <p:nvPr/>
          </p:nvSpPr>
          <p:spPr>
            <a:xfrm>
              <a:off x="8947800" y="5349600"/>
              <a:ext cx="987120" cy="3189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8A88548E-A607-68D3-3A5A-E688AB98B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55" y="1070426"/>
            <a:ext cx="4906748" cy="4943873"/>
          </a:xfrm>
          <a:prstGeom prst="rect">
            <a:avLst/>
          </a:prstGeom>
        </p:spPr>
      </p:pic>
      <p:sp>
        <p:nvSpPr>
          <p:cNvPr id="12" name="CustomShape 3">
            <a:extLst>
              <a:ext uri="{FF2B5EF4-FFF2-40B4-BE49-F238E27FC236}">
                <a16:creationId xmlns:a16="http://schemas.microsoft.com/office/drawing/2014/main" id="{6164E0EB-A5D7-8784-4363-88B89164CEBB}"/>
              </a:ext>
            </a:extLst>
          </p:cNvPr>
          <p:cNvSpPr/>
          <p:nvPr/>
        </p:nvSpPr>
        <p:spPr>
          <a:xfrm>
            <a:off x="256674" y="0"/>
            <a:ext cx="11755320" cy="7735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10019" rIns="0" bIns="0">
            <a:noAutofit/>
          </a:bodyPr>
          <a:lstStyle/>
          <a:p>
            <a:pPr algn="ctr">
              <a:spcBef>
                <a:spcPts val="3228"/>
              </a:spcBef>
            </a:pPr>
            <a:r>
              <a:rPr lang="it-IT" sz="2800" spc="-25" dirty="0">
                <a:solidFill>
                  <a:srgbClr val="FF0000"/>
                </a:solidFill>
                <a:latin typeface="DejaVu Sans"/>
                <a:ea typeface="DejaVu Sans"/>
              </a:rPr>
              <a:t>Environment</a:t>
            </a:r>
            <a:endParaRPr lang="en-GB" sz="2800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52213D-6718-0C59-BE7A-E621DEF9BECF}"/>
              </a:ext>
            </a:extLst>
          </p:cNvPr>
          <p:cNvSpPr txBox="1"/>
          <p:nvPr/>
        </p:nvSpPr>
        <p:spPr>
          <a:xfrm>
            <a:off x="445477" y="1070426"/>
            <a:ext cx="46790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The environment is composed of 4 rooms.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first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three rooms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contain the AR markers and the associated tool: in the first room there is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hammer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in the second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toolbox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in the third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washer;</a:t>
            </a:r>
          </a:p>
          <a:p>
            <a:pPr marL="285750" indent="-285750">
              <a:buFontTx/>
              <a:buChar char="-"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each room, there is an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 marker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that identifies the object;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the last room there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uka IIWA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with the last AR Marker;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turtlebot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corridor;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are other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such as: lamps, vases, paintings and tables;</a:t>
            </a: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538A04F-BDB9-928C-3472-9297CAC04F61}"/>
              </a:ext>
            </a:extLst>
          </p:cNvPr>
          <p:cNvSpPr txBox="1"/>
          <p:nvPr/>
        </p:nvSpPr>
        <p:spPr>
          <a:xfrm>
            <a:off x="180006" y="6477146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8827" y="1247106"/>
            <a:ext cx="11943602" cy="50433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user selects a particular tool from the keyboard:  «h» : hammer;  «t» : toolbox; «w» : washer, each placed in a different room.</a:t>
            </a: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algn="just"/>
            <a:r>
              <a:rPr lang="en-GB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It is a ROS action client node that contacts the </a:t>
            </a:r>
            <a:r>
              <a:rPr lang="en-GB" sz="1600" b="1" i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move_base</a:t>
            </a:r>
            <a:r>
              <a:rPr lang="en-GB" sz="1600" b="1" i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GB" sz="1600" b="1" spc="-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action server </a:t>
            </a:r>
            <a:r>
              <a:rPr lang="en-GB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node to execute the motion that allows the </a:t>
            </a:r>
            <a:r>
              <a:rPr lang="en-GB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turtlebot</a:t>
            </a:r>
            <a:r>
              <a:rPr lang="en-GB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 search for the object for the various rooms</a:t>
            </a:r>
            <a:r>
              <a:rPr lang="en-GB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 </a:t>
            </a:r>
            <a:r>
              <a:rPr lang="en-GB" sz="1600" spc="-8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robot </a:t>
            </a:r>
            <a:r>
              <a:rPr lang="en-GB" sz="1600" spc="-15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doesn‘t </a:t>
            </a:r>
            <a:r>
              <a:rPr lang="en-GB" sz="1600" spc="-8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know where the </a:t>
            </a:r>
            <a:r>
              <a:rPr lang="en-GB" sz="1600" spc="-15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object </a:t>
            </a:r>
            <a:r>
              <a:rPr lang="en-GB" sz="1600" spc="-8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is</a:t>
            </a:r>
            <a:r>
              <a:rPr lang="en-GB" sz="1600" spc="3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GB" sz="1600" spc="-15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placed, </a:t>
            </a:r>
            <a:r>
              <a:rPr lang="en-US" sz="1600" spc="-8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but it knows the coordinates of the center of the rooms.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Since the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turtlebot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navigates in an unknown environment, the robot  must be able to map and localize itself on the map. </a:t>
            </a:r>
            <a:r>
              <a:rPr lang="en-US" sz="1600" b="1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Gmapping</a:t>
            </a:r>
            <a:r>
              <a:rPr lang="en-US" sz="1600" b="1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is a package that takes the laser scan data and odometry to build a 2D occupancy grid map.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In order to perform the navigation, we need a static transformation between the lidar sensor and the base of the robot, it is realized by the </a:t>
            </a:r>
            <a:r>
              <a:rPr lang="en-US" sz="1600" b="1" i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transformation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node of the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tf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pkg.</a:t>
            </a:r>
            <a:endParaRPr lang="en-US" sz="16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endParaRPr lang="en-GB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it-IT" sz="16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As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soon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as</a:t>
            </a:r>
            <a:r>
              <a:rPr lang="en-GB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the </a:t>
            </a:r>
            <a:r>
              <a:rPr lang="en-GB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move_base</a:t>
            </a:r>
            <a:r>
              <a:rPr lang="en-GB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action server terminal status is equal to </a:t>
            </a:r>
            <a:r>
              <a:rPr lang="en-GB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SUCCEEDED</a:t>
            </a:r>
            <a:r>
              <a:rPr lang="en-GB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, the </a:t>
            </a:r>
            <a:r>
              <a:rPr lang="en-GB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move_turtlebot</a:t>
            </a:r>
            <a:r>
              <a:rPr lang="en-GB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node contacts the </a:t>
            </a:r>
            <a:r>
              <a:rPr lang="en-GB" sz="16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marker_turtlebot</a:t>
            </a:r>
            <a:r>
              <a:rPr lang="en-GB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action server </a:t>
            </a:r>
            <a:r>
              <a:rPr lang="en-GB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 identify the marker. </a:t>
            </a:r>
            <a:r>
              <a:rPr lang="en-AU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 search the marker, the </a:t>
            </a:r>
            <a:r>
              <a:rPr lang="en-AU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turtlebot</a:t>
            </a:r>
            <a:r>
              <a:rPr lang="en-AU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rotates around the z axis, and to do this, it  publishes the angular velocity on the topic turtlebot3_burger/</a:t>
            </a:r>
            <a:r>
              <a:rPr lang="en-AU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cmd_vel</a:t>
            </a:r>
            <a:r>
              <a:rPr lang="en-AU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 The robot rotates until either it finds the marker or if 14 seconds have elapsed.</a:t>
            </a:r>
          </a:p>
          <a:p>
            <a:pPr algn="just">
              <a:lnSpc>
                <a:spcPct val="100000"/>
              </a:lnSpc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If the marker is not in the room, the </a:t>
            </a:r>
            <a:r>
              <a:rPr lang="en-US" sz="16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move_base</a:t>
            </a: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server 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is called again by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move_turtlebot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and the latter sends the coordinates of the next room. When the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turlebot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finds the desired marker, it stops for 1 second (the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move_turtlebot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publishes </a:t>
            </a:r>
            <a:r>
              <a:rPr lang="en-AU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speed change on the topic </a:t>
            </a:r>
            <a:r>
              <a:rPr lang="en-US" sz="1600" b="1" i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turtlebot3_burger/</a:t>
            </a:r>
            <a:r>
              <a:rPr lang="en-US" sz="1600" b="1" i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cmd_vel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) and, to reach the Kuka, it sends as goal to the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move_bose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node the coordinates of the room in which there is the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kuka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Once the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turtlebot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arrives in the room of the Kuka, it waits for 1 second and through the </a:t>
            </a: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ROS service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, it </a:t>
            </a:r>
            <a:r>
              <a:rPr lang="en-AU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notifies to have found the right marker at Kuka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GB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endParaRPr lang="en-GB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endParaRPr lang="en-GB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endParaRPr lang="en-GB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0818934" y="6469425"/>
            <a:ext cx="1193495" cy="385209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" name="Group 3"/>
          <p:cNvGrpSpPr/>
          <p:nvPr/>
        </p:nvGrpSpPr>
        <p:grpSpPr>
          <a:xfrm>
            <a:off x="0" y="6442874"/>
            <a:ext cx="12186100" cy="412631"/>
            <a:chOff x="0" y="5328000"/>
            <a:chExt cx="10078920" cy="341280"/>
          </a:xfrm>
        </p:grpSpPr>
        <p:sp>
          <p:nvSpPr>
            <p:cNvPr id="79" name="CustomShape 4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10079634" y="0"/>
                  </a:moveTo>
                  <a:lnTo>
                    <a:pt x="0" y="0"/>
                  </a:lnTo>
                  <a:lnTo>
                    <a:pt x="0" y="341998"/>
                  </a:lnTo>
                  <a:lnTo>
                    <a:pt x="10079634" y="3419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5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5039995" y="341998"/>
                  </a:moveTo>
                  <a:lnTo>
                    <a:pt x="0" y="341998"/>
                  </a:lnTo>
                  <a:lnTo>
                    <a:pt x="0" y="0"/>
                  </a:lnTo>
                  <a:lnTo>
                    <a:pt x="10079634" y="0"/>
                  </a:lnTo>
                  <a:lnTo>
                    <a:pt x="10079634" y="341998"/>
                  </a:lnTo>
                  <a:lnTo>
                    <a:pt x="5039995" y="341998"/>
                  </a:lnTo>
                  <a:close/>
                </a:path>
              </a:pathLst>
            </a:custGeom>
            <a:noFill/>
            <a:ln w="9360">
              <a:solidFill>
                <a:srgbClr val="15212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6"/>
            <p:cNvSpPr/>
            <p:nvPr/>
          </p:nvSpPr>
          <p:spPr>
            <a:xfrm>
              <a:off x="8948160" y="5349960"/>
              <a:ext cx="987120" cy="3186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3" name="CustomShape 8"/>
          <p:cNvSpPr/>
          <p:nvPr/>
        </p:nvSpPr>
        <p:spPr>
          <a:xfrm>
            <a:off x="68827" y="672069"/>
            <a:ext cx="11943602" cy="540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816" tIns="54408" rIns="108816" bIns="54408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spc="-1" dirty="0" err="1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move_turtlebot</a:t>
            </a:r>
            <a:endParaRPr lang="en-GB" sz="2800" spc="-1" dirty="0">
              <a:solidFill>
                <a:srgbClr val="FF000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0B6B9A8-1DFD-D641-4099-B2BDE14AC762}"/>
              </a:ext>
            </a:extLst>
          </p:cNvPr>
          <p:cNvSpPr txBox="1"/>
          <p:nvPr/>
        </p:nvSpPr>
        <p:spPr>
          <a:xfrm>
            <a:off x="180006" y="6477146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  <p:sp>
        <p:nvSpPr>
          <p:cNvPr id="3" name="CustomShape 8">
            <a:extLst>
              <a:ext uri="{FF2B5EF4-FFF2-40B4-BE49-F238E27FC236}">
                <a16:creationId xmlns:a16="http://schemas.microsoft.com/office/drawing/2014/main" id="{6F00DAB4-3FC6-985B-EF98-6210832BD1C9}"/>
              </a:ext>
            </a:extLst>
          </p:cNvPr>
          <p:cNvSpPr/>
          <p:nvPr/>
        </p:nvSpPr>
        <p:spPr>
          <a:xfrm>
            <a:off x="121249" y="130432"/>
            <a:ext cx="11943602" cy="602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816" tIns="54408" rIns="108816" bIns="54408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3200" spc="-1" dirty="0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SYSTEM ARCHITECTURE</a:t>
            </a:r>
            <a:endParaRPr lang="en-GB" sz="3200" spc="-1" dirty="0">
              <a:solidFill>
                <a:srgbClr val="FF000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970B54-6A59-9941-CEB5-64A71B0DC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913CEC-B536-C133-005D-B992192ED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B717DA0-F63D-BB4B-FF08-D7580EE30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92260" y="784497"/>
            <a:ext cx="11447456" cy="19946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GB" spc="-1" dirty="0" err="1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Marker_turtlebot</a:t>
            </a:r>
            <a:r>
              <a:rPr lang="en-GB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is a </a:t>
            </a:r>
            <a:r>
              <a:rPr lang="en-GB" b="1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ROS action server </a:t>
            </a:r>
            <a:r>
              <a:rPr lang="en-GB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 its goal is to detect the markers. It is contacted by the </a:t>
            </a:r>
            <a:r>
              <a:rPr lang="en-GB" b="1" spc="-1" dirty="0" err="1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move_turtlebot</a:t>
            </a:r>
            <a:r>
              <a:rPr lang="en-GB" b="1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GB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once the robot arrives into the room.  It subscribes to the </a:t>
            </a:r>
            <a:r>
              <a:rPr lang="en-GB" b="1" i="1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/turtlebot3_burger/camera/ </a:t>
            </a:r>
            <a:r>
              <a:rPr lang="en-GB" b="1" i="1" spc="-1" dirty="0" err="1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image_raw</a:t>
            </a:r>
            <a:r>
              <a:rPr lang="en-GB" b="1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GB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topic and </a:t>
            </a:r>
            <a:r>
              <a:rPr lang="en-AU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 take advantage of the </a:t>
            </a:r>
            <a:r>
              <a:rPr lang="en-AU" spc="-1" dirty="0" err="1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aruco</a:t>
            </a:r>
            <a:r>
              <a:rPr lang="en-AU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library of </a:t>
            </a:r>
            <a:r>
              <a:rPr lang="en-AU" b="1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OpenCV</a:t>
            </a:r>
            <a:r>
              <a:rPr lang="en-AU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,</a:t>
            </a:r>
            <a:r>
              <a:rPr lang="en-GB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the </a:t>
            </a:r>
            <a:r>
              <a:rPr lang="en-GB" spc="-1" dirty="0" err="1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ros</a:t>
            </a:r>
            <a:r>
              <a:rPr lang="en-GB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image is converted in a cv pointer. It has as feedback the detected ID and a </a:t>
            </a:r>
            <a:r>
              <a:rPr lang="en-GB" spc="-1" dirty="0" err="1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boolean</a:t>
            </a:r>
            <a:r>
              <a:rPr lang="en-GB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value (which informs that at least one marker has been found), while the result is the ID. </a:t>
            </a:r>
            <a:r>
              <a:rPr lang="en-US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As soon as the desired market is found, </a:t>
            </a:r>
            <a:r>
              <a:rPr lang="en-GB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server sets the status as </a:t>
            </a:r>
            <a:r>
              <a:rPr lang="en-GB" b="1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SUCCEEDED</a:t>
            </a:r>
            <a:r>
              <a:rPr lang="en-GB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 If the desired marker isn’t found in14 </a:t>
            </a:r>
            <a:r>
              <a:rPr lang="it-IT" spc="-1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seconds, </a:t>
            </a:r>
            <a:r>
              <a:rPr lang="it-IT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goal </a:t>
            </a:r>
            <a:r>
              <a:rPr lang="en-US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is deleted by the client</a:t>
            </a:r>
            <a:r>
              <a:rPr lang="it-IT" spc="-1" dirty="0">
                <a:solidFill>
                  <a:srgbClr val="15212F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</a:t>
            </a:r>
            <a:endParaRPr lang="en-GB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endParaRPr lang="en-GB" sz="1935" spc="-1" dirty="0">
              <a:latin typeface="Arial"/>
            </a:endParaRPr>
          </a:p>
        </p:txBody>
      </p:sp>
      <p:grpSp>
        <p:nvGrpSpPr>
          <p:cNvPr id="85" name="Group 2"/>
          <p:cNvGrpSpPr/>
          <p:nvPr/>
        </p:nvGrpSpPr>
        <p:grpSpPr>
          <a:xfrm>
            <a:off x="0" y="6442874"/>
            <a:ext cx="12186100" cy="412631"/>
            <a:chOff x="0" y="5328000"/>
            <a:chExt cx="10078920" cy="341280"/>
          </a:xfrm>
        </p:grpSpPr>
        <p:sp>
          <p:nvSpPr>
            <p:cNvPr id="86" name="CustomShape 3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10079634" y="0"/>
                  </a:moveTo>
                  <a:lnTo>
                    <a:pt x="0" y="0"/>
                  </a:lnTo>
                  <a:lnTo>
                    <a:pt x="0" y="341998"/>
                  </a:lnTo>
                  <a:lnTo>
                    <a:pt x="10079634" y="3419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4"/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5039995" y="341998"/>
                  </a:moveTo>
                  <a:lnTo>
                    <a:pt x="0" y="341998"/>
                  </a:lnTo>
                  <a:lnTo>
                    <a:pt x="0" y="0"/>
                  </a:lnTo>
                  <a:lnTo>
                    <a:pt x="10079634" y="0"/>
                  </a:lnTo>
                  <a:lnTo>
                    <a:pt x="10079634" y="341998"/>
                  </a:lnTo>
                  <a:lnTo>
                    <a:pt x="5039995" y="341998"/>
                  </a:lnTo>
                  <a:close/>
                </a:path>
              </a:pathLst>
            </a:custGeom>
            <a:noFill/>
            <a:ln w="9360">
              <a:solidFill>
                <a:srgbClr val="15212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CustomShape 5"/>
            <p:cNvSpPr/>
            <p:nvPr/>
          </p:nvSpPr>
          <p:spPr>
            <a:xfrm>
              <a:off x="8948160" y="5349960"/>
              <a:ext cx="987120" cy="3186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" name="CustomShape 6"/>
          <p:cNvSpPr/>
          <p:nvPr/>
        </p:nvSpPr>
        <p:spPr>
          <a:xfrm>
            <a:off x="292261" y="64943"/>
            <a:ext cx="11447456" cy="540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816" tIns="54408" rIns="108816" bIns="54408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spc="-1" dirty="0" err="1">
                <a:solidFill>
                  <a:srgbClr val="FF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marker_turtlebot</a:t>
            </a:r>
            <a:endParaRPr lang="en-GB" sz="2800" spc="-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F323F6B-F1AE-3846-B2FE-DCA29EAA7F8D}"/>
              </a:ext>
            </a:extLst>
          </p:cNvPr>
          <p:cNvSpPr txBox="1"/>
          <p:nvPr/>
        </p:nvSpPr>
        <p:spPr>
          <a:xfrm>
            <a:off x="180006" y="6477146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1C9EF1CE-5AF2-0C02-CF20-006FF650200A}"/>
              </a:ext>
            </a:extLst>
          </p:cNvPr>
          <p:cNvSpPr/>
          <p:nvPr/>
        </p:nvSpPr>
        <p:spPr>
          <a:xfrm>
            <a:off x="194327" y="2842053"/>
            <a:ext cx="11545390" cy="540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816" tIns="54408" rIns="108816" bIns="54408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spc="-1" dirty="0" err="1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move_kuka</a:t>
            </a:r>
            <a:endParaRPr lang="en-GB" sz="2800" spc="-1" dirty="0">
              <a:solidFill>
                <a:srgbClr val="FF000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546CEC-A2A3-76C8-1BDB-87A44345F784}"/>
              </a:ext>
            </a:extLst>
          </p:cNvPr>
          <p:cNvSpPr/>
          <p:nvPr/>
        </p:nvSpPr>
        <p:spPr>
          <a:xfrm>
            <a:off x="194326" y="3561607"/>
            <a:ext cx="11643325" cy="2325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816" tIns="54408" rIns="108816" bIns="54408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</a:t>
            </a:r>
            <a:r>
              <a:rPr lang="en-GB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move_turtlebot</a:t>
            </a:r>
            <a:r>
              <a:rPr lang="en-GB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communicates with the </a:t>
            </a:r>
            <a:r>
              <a:rPr lang="en-GB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move_kuka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through ROS Service, </a:t>
            </a:r>
            <a:r>
              <a:rPr lang="en-US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in fact, the latter assumes the role of </a:t>
            </a:r>
            <a:r>
              <a:rPr lang="en-US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ros</a:t>
            </a:r>
            <a:r>
              <a:rPr lang="en-US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service server.</a:t>
            </a:r>
            <a:endParaRPr lang="en-GB" b="1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GB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Move_kuka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node uses the </a:t>
            </a:r>
            <a:r>
              <a:rPr lang="en-GB" b="1" i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move_group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node of the </a:t>
            </a:r>
            <a:r>
              <a:rPr lang="en-GB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kuka_iiwa_config</a:t>
            </a:r>
            <a:r>
              <a:rPr lang="en-GB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package to realize the motion of the Kuka. </a:t>
            </a:r>
            <a:r>
              <a:rPr lang="en-US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During the search for the marker on the floor, 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</a:t>
            </a:r>
            <a:r>
              <a:rPr lang="en-GB" b="1" i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marker_kuka</a:t>
            </a:r>
            <a:r>
              <a:rPr lang="en-GB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action server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is called, </a:t>
            </a:r>
            <a:r>
              <a:rPr lang="en-US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in order to detect the marker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 </a:t>
            </a:r>
            <a:r>
              <a:rPr lang="en-AU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</a:t>
            </a:r>
            <a:r>
              <a:rPr lang="en-AU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kuka</a:t>
            </a:r>
            <a:r>
              <a:rPr lang="en-AU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rotates on itself and as soon as it finds the marker it positions its camera above it, 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 it stops  rotating either if the marker is found or </a:t>
            </a:r>
            <a:r>
              <a:rPr lang="en-AU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if more than 30 s have passed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 If the marker is found,  the </a:t>
            </a:r>
            <a:r>
              <a:rPr lang="en-GB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move_kuka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sends a message to the </a:t>
            </a:r>
            <a:r>
              <a:rPr lang="en-GB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ROS service </a:t>
            </a:r>
            <a:r>
              <a:rPr lang="en-GB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move_turtlebot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if everything went right, otherwise,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if the marker isn’t found, </a:t>
            </a:r>
            <a:r>
              <a:rPr lang="en-AU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return value of the </a:t>
            </a:r>
            <a:r>
              <a:rPr lang="en-AU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callback</a:t>
            </a:r>
            <a:r>
              <a:rPr lang="en-AU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will be false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</a:t>
            </a:r>
            <a:endParaRPr lang="en-GB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11B1848-7CAE-17A2-6FFE-2B2BC7F63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3"/>
          <p:cNvSpPr/>
          <p:nvPr/>
        </p:nvSpPr>
        <p:spPr>
          <a:xfrm>
            <a:off x="180006" y="223859"/>
            <a:ext cx="11447455" cy="540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816" tIns="54408" rIns="108816" bIns="54408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spc="-1" dirty="0" err="1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marker_kuka</a:t>
            </a:r>
            <a:endParaRPr lang="en-GB" sz="2800" spc="-1" dirty="0">
              <a:solidFill>
                <a:srgbClr val="FF0000"/>
              </a:solidFill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371716" y="1945734"/>
            <a:ext cx="11447456" cy="26781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GB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Marker_kuka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is a </a:t>
            </a:r>
            <a:r>
              <a:rPr lang="en-GB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ROS action server 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and </a:t>
            </a:r>
            <a:r>
              <a:rPr lang="it-IT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it</a:t>
            </a:r>
            <a:r>
              <a:rPr lang="it-IT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takes care 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 individuate the desired marker. </a:t>
            </a:r>
            <a:r>
              <a:rPr lang="en-AU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Its operations are similar to that of the </a:t>
            </a:r>
            <a:r>
              <a:rPr lang="en-AU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marker_turtlebot</a:t>
            </a:r>
            <a:r>
              <a:rPr lang="en-AU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, the main difference is that it returns, in addition to the marker ID,  the coordinates of the </a:t>
            </a:r>
            <a:r>
              <a:rPr lang="en-AU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center</a:t>
            </a:r>
            <a:r>
              <a:rPr lang="en-AU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of the marker. 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It is called into question by the </a:t>
            </a:r>
            <a:r>
              <a:rPr lang="en-GB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move_kuka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when the </a:t>
            </a:r>
            <a:r>
              <a:rPr lang="en-GB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kuka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is looking for the marker. To detect the right marker, it subscribes to the </a:t>
            </a:r>
            <a:r>
              <a:rPr lang="en-GB" b="1" i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/camera2/</a:t>
            </a:r>
            <a:r>
              <a:rPr lang="en-GB" b="1" i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image_raw</a:t>
            </a:r>
            <a:r>
              <a:rPr lang="en-GB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topic and in order to use the </a:t>
            </a:r>
            <a:r>
              <a:rPr lang="en-GB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aruco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library of OpenCV converts the </a:t>
            </a:r>
            <a:r>
              <a:rPr lang="en-GB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ros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image in a cv pointer. It subscribes also to the </a:t>
            </a:r>
            <a:r>
              <a:rPr lang="en-GB" b="1" i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/camera2/</a:t>
            </a:r>
            <a:r>
              <a:rPr lang="en-GB" b="1" i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camera_info</a:t>
            </a:r>
            <a:r>
              <a:rPr lang="en-GB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topic to save the values of the intrinsic parameters and of the distortion coefficients. If the desired marker is found, the server sets the goal as </a:t>
            </a:r>
            <a:r>
              <a:rPr lang="en-GB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SUCCEEDED i</a:t>
            </a:r>
            <a:r>
              <a:rPr lang="en-GB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nstead if the marker  has not been identified in 30 s, </a:t>
            </a:r>
            <a:r>
              <a:rPr lang="en-US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goal is cancelled by the client</a:t>
            </a:r>
            <a:r>
              <a:rPr lang="it-IT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.</a:t>
            </a:r>
            <a:endParaRPr lang="en-GB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E3ADA179-E591-EB67-7C2B-88626D0A10CF}"/>
              </a:ext>
            </a:extLst>
          </p:cNvPr>
          <p:cNvGrpSpPr/>
          <p:nvPr/>
        </p:nvGrpSpPr>
        <p:grpSpPr>
          <a:xfrm>
            <a:off x="5900" y="6445369"/>
            <a:ext cx="12186100" cy="412631"/>
            <a:chOff x="0" y="5328000"/>
            <a:chExt cx="10078920" cy="341280"/>
          </a:xfrm>
        </p:grpSpPr>
        <p:sp>
          <p:nvSpPr>
            <p:cNvPr id="4" name="CustomShape 9">
              <a:extLst>
                <a:ext uri="{FF2B5EF4-FFF2-40B4-BE49-F238E27FC236}">
                  <a16:creationId xmlns:a16="http://schemas.microsoft.com/office/drawing/2014/main" id="{64A64FD9-5C46-D99D-2BEA-AF8525C33626}"/>
                </a:ext>
              </a:extLst>
            </p:cNvPr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10079634" y="0"/>
                  </a:moveTo>
                  <a:lnTo>
                    <a:pt x="0" y="0"/>
                  </a:lnTo>
                  <a:lnTo>
                    <a:pt x="0" y="341998"/>
                  </a:lnTo>
                  <a:lnTo>
                    <a:pt x="10079634" y="3419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10">
              <a:extLst>
                <a:ext uri="{FF2B5EF4-FFF2-40B4-BE49-F238E27FC236}">
                  <a16:creationId xmlns:a16="http://schemas.microsoft.com/office/drawing/2014/main" id="{8B63FCD8-94D7-05B4-54E5-1179124621C5}"/>
                </a:ext>
              </a:extLst>
            </p:cNvPr>
            <p:cNvSpPr/>
            <p:nvPr/>
          </p:nvSpPr>
          <p:spPr>
            <a:xfrm>
              <a:off x="0" y="532800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5039995" y="341998"/>
                  </a:moveTo>
                  <a:lnTo>
                    <a:pt x="0" y="341998"/>
                  </a:lnTo>
                  <a:lnTo>
                    <a:pt x="0" y="0"/>
                  </a:lnTo>
                  <a:lnTo>
                    <a:pt x="10079634" y="0"/>
                  </a:lnTo>
                  <a:lnTo>
                    <a:pt x="10079634" y="341998"/>
                  </a:lnTo>
                  <a:lnTo>
                    <a:pt x="5039995" y="341998"/>
                  </a:lnTo>
                  <a:close/>
                </a:path>
              </a:pathLst>
            </a:custGeom>
            <a:noFill/>
            <a:ln w="9360">
              <a:solidFill>
                <a:srgbClr val="15212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11">
              <a:extLst>
                <a:ext uri="{FF2B5EF4-FFF2-40B4-BE49-F238E27FC236}">
                  <a16:creationId xmlns:a16="http://schemas.microsoft.com/office/drawing/2014/main" id="{43EB08ED-6BC9-4645-07A7-23D6E3C3F9B4}"/>
                </a:ext>
              </a:extLst>
            </p:cNvPr>
            <p:cNvSpPr/>
            <p:nvPr/>
          </p:nvSpPr>
          <p:spPr>
            <a:xfrm>
              <a:off x="8947800" y="5349600"/>
              <a:ext cx="987120" cy="3189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1257A6-AD38-DBDF-4629-A37A042F0B72}"/>
              </a:ext>
            </a:extLst>
          </p:cNvPr>
          <p:cNvSpPr txBox="1"/>
          <p:nvPr/>
        </p:nvSpPr>
        <p:spPr>
          <a:xfrm>
            <a:off x="180006" y="6477146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99786" y="622473"/>
            <a:ext cx="11447456" cy="5377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The system is composed by 8 main nodes with 4 of them that came from external packages:</a:t>
            </a:r>
            <a:br>
              <a:rPr sz="2176" dirty="0"/>
            </a:br>
            <a:endParaRPr lang="en-GB" sz="2176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-21328" y="960"/>
            <a:ext cx="12186100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spc="-1" dirty="0">
                <a:solidFill>
                  <a:srgbClr val="FF0000"/>
                </a:solidFill>
                <a:latin typeface="DejaVu Sans"/>
                <a:ea typeface="DejaVu Sans"/>
              </a:rPr>
              <a:t>To sum up (1)</a:t>
            </a:r>
            <a:endParaRPr lang="en-GB" sz="2800" spc="-1" dirty="0">
              <a:solidFill>
                <a:srgbClr val="FF0000"/>
              </a:solidFill>
              <a:latin typeface="Arial"/>
            </a:endParaRPr>
          </a:p>
        </p:txBody>
      </p:sp>
      <p:grpSp>
        <p:nvGrpSpPr>
          <p:cNvPr id="98" name="Group 3"/>
          <p:cNvGrpSpPr/>
          <p:nvPr/>
        </p:nvGrpSpPr>
        <p:grpSpPr>
          <a:xfrm>
            <a:off x="0" y="6443309"/>
            <a:ext cx="12186100" cy="412631"/>
            <a:chOff x="0" y="5328360"/>
            <a:chExt cx="10078920" cy="341280"/>
          </a:xfrm>
        </p:grpSpPr>
        <p:sp>
          <p:nvSpPr>
            <p:cNvPr id="99" name="CustomShape 4"/>
            <p:cNvSpPr/>
            <p:nvPr/>
          </p:nvSpPr>
          <p:spPr>
            <a:xfrm>
              <a:off x="0" y="532836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10079634" y="0"/>
                  </a:moveTo>
                  <a:lnTo>
                    <a:pt x="0" y="0"/>
                  </a:lnTo>
                  <a:lnTo>
                    <a:pt x="0" y="341998"/>
                  </a:lnTo>
                  <a:lnTo>
                    <a:pt x="10079634" y="3419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5"/>
            <p:cNvSpPr/>
            <p:nvPr/>
          </p:nvSpPr>
          <p:spPr>
            <a:xfrm>
              <a:off x="0" y="532836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5039995" y="341998"/>
                  </a:moveTo>
                  <a:lnTo>
                    <a:pt x="0" y="341998"/>
                  </a:lnTo>
                  <a:lnTo>
                    <a:pt x="0" y="0"/>
                  </a:lnTo>
                  <a:lnTo>
                    <a:pt x="10079634" y="0"/>
                  </a:lnTo>
                  <a:lnTo>
                    <a:pt x="10079634" y="341998"/>
                  </a:lnTo>
                  <a:lnTo>
                    <a:pt x="5039995" y="341998"/>
                  </a:lnTo>
                  <a:close/>
                </a:path>
              </a:pathLst>
            </a:custGeom>
            <a:noFill/>
            <a:ln w="9360">
              <a:solidFill>
                <a:srgbClr val="15212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1" name="CustomShape 6"/>
          <p:cNvSpPr/>
          <p:nvPr/>
        </p:nvSpPr>
        <p:spPr>
          <a:xfrm>
            <a:off x="10818934" y="6469425"/>
            <a:ext cx="1193495" cy="385209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186728" y="1443170"/>
            <a:ext cx="11812643" cy="41725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816" tIns="54408" rIns="108816" bIns="54408">
            <a:spAutoFit/>
          </a:bodyPr>
          <a:lstStyle/>
          <a:p>
            <a:pPr marL="287056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move_turtlebot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allows the user to choose the tool to take from the keyboard, takes care of assigning the positions the robot should reach and setting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turtlebot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speed; it communicates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move_kuka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service and 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marker_turtlebot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via action server.</a:t>
            </a:r>
          </a:p>
          <a:p>
            <a:pPr marL="287056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move_kuka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: 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takes care of controlling the movements of the </a:t>
            </a:r>
            <a:r>
              <a:rPr lang="en-US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kuka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, allowing it both to turn on itself and to position its camera on the marker; it communicates with </a:t>
            </a:r>
            <a:r>
              <a:rPr lang="en-US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move_turtlebot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via </a:t>
            </a:r>
            <a:r>
              <a:rPr lang="en-US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ros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service and with </a:t>
            </a:r>
            <a:r>
              <a:rPr lang="en-US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marker_kuka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via 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action server.</a:t>
            </a:r>
            <a:endParaRPr lang="en-GB" sz="24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056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marker_turtlebot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: 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allows to identify the various markers and check if the desired marker has been found;</a:t>
            </a:r>
          </a:p>
          <a:p>
            <a:pPr marL="287056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marker_kuka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: allows both to verify if the marker found is the desired one and to calculate its coordinates</a:t>
            </a:r>
            <a:endParaRPr lang="en-GB" sz="24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2411BE-CD7F-9558-F5C4-D4F84D84E235}"/>
              </a:ext>
            </a:extLst>
          </p:cNvPr>
          <p:cNvSpPr txBox="1"/>
          <p:nvPr/>
        </p:nvSpPr>
        <p:spPr>
          <a:xfrm>
            <a:off x="180006" y="6477146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2"/>
          <p:cNvSpPr/>
          <p:nvPr/>
        </p:nvSpPr>
        <p:spPr>
          <a:xfrm>
            <a:off x="-21328" y="960"/>
            <a:ext cx="12186100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800" spc="-1" dirty="0">
                <a:solidFill>
                  <a:srgbClr val="FF0000"/>
                </a:solidFill>
                <a:latin typeface="DejaVu Sans"/>
                <a:ea typeface="DejaVu Sans"/>
              </a:rPr>
              <a:t>To sum up (2)</a:t>
            </a:r>
            <a:endParaRPr lang="en-GB" sz="2800" spc="-1" dirty="0">
              <a:solidFill>
                <a:srgbClr val="FF0000"/>
              </a:solidFill>
              <a:latin typeface="Arial"/>
            </a:endParaRPr>
          </a:p>
        </p:txBody>
      </p:sp>
      <p:grpSp>
        <p:nvGrpSpPr>
          <p:cNvPr id="98" name="Group 3"/>
          <p:cNvGrpSpPr/>
          <p:nvPr/>
        </p:nvGrpSpPr>
        <p:grpSpPr>
          <a:xfrm>
            <a:off x="0" y="6443309"/>
            <a:ext cx="12186100" cy="412631"/>
            <a:chOff x="0" y="5328360"/>
            <a:chExt cx="10078920" cy="341280"/>
          </a:xfrm>
        </p:grpSpPr>
        <p:sp>
          <p:nvSpPr>
            <p:cNvPr id="99" name="CustomShape 4"/>
            <p:cNvSpPr/>
            <p:nvPr/>
          </p:nvSpPr>
          <p:spPr>
            <a:xfrm>
              <a:off x="0" y="532836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10079634" y="0"/>
                  </a:moveTo>
                  <a:lnTo>
                    <a:pt x="0" y="0"/>
                  </a:lnTo>
                  <a:lnTo>
                    <a:pt x="0" y="341998"/>
                  </a:lnTo>
                  <a:lnTo>
                    <a:pt x="10079634" y="341998"/>
                  </a:lnTo>
                  <a:close/>
                </a:path>
              </a:pathLst>
            </a:custGeom>
            <a:solidFill>
              <a:srgbClr val="FFDB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5"/>
            <p:cNvSpPr/>
            <p:nvPr/>
          </p:nvSpPr>
          <p:spPr>
            <a:xfrm>
              <a:off x="0" y="5328360"/>
              <a:ext cx="10078920" cy="341280"/>
            </a:xfrm>
            <a:custGeom>
              <a:avLst/>
              <a:gdLst/>
              <a:ahLst/>
              <a:cxnLst/>
              <a:rect l="l" t="t" r="r" b="b"/>
              <a:pathLst>
                <a:path w="10079990" h="342264">
                  <a:moveTo>
                    <a:pt x="5039995" y="341998"/>
                  </a:moveTo>
                  <a:lnTo>
                    <a:pt x="0" y="341998"/>
                  </a:lnTo>
                  <a:lnTo>
                    <a:pt x="0" y="0"/>
                  </a:lnTo>
                  <a:lnTo>
                    <a:pt x="10079634" y="0"/>
                  </a:lnTo>
                  <a:lnTo>
                    <a:pt x="10079634" y="341998"/>
                  </a:lnTo>
                  <a:lnTo>
                    <a:pt x="5039995" y="341998"/>
                  </a:lnTo>
                  <a:close/>
                </a:path>
              </a:pathLst>
            </a:custGeom>
            <a:noFill/>
            <a:ln w="9360">
              <a:solidFill>
                <a:srgbClr val="15212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1" name="CustomShape 6"/>
          <p:cNvSpPr/>
          <p:nvPr/>
        </p:nvSpPr>
        <p:spPr>
          <a:xfrm>
            <a:off x="10818934" y="6469425"/>
            <a:ext cx="1193495" cy="385209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165400" y="973403"/>
            <a:ext cx="11812643" cy="49111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816" tIns="54408" rIns="108816" bIns="54408">
            <a:spAutoFit/>
          </a:bodyPr>
          <a:lstStyle/>
          <a:p>
            <a:pPr marL="414818" indent="-413512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Transformation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useful to make a static transformation from the LIDAR coordinate frame to coordinates in the robot base frame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node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from </a:t>
            </a:r>
            <a:r>
              <a:rPr lang="it-IT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external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package) ;</a:t>
            </a:r>
            <a:endParaRPr lang="en-GB" sz="24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818" indent="-413512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Gmapping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uses data from the /laser/scan topic and odometry in order to build a 2D occupancy grid map. This node allows to perform at the same time mapping and localization (SLAM)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node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from </a:t>
            </a:r>
            <a:r>
              <a:rPr lang="it-IT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external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package);</a:t>
            </a:r>
            <a:endParaRPr lang="en-GB" sz="24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818" indent="-413512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move_base</a:t>
            </a:r>
            <a:r>
              <a:rPr lang="it-IT" sz="24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used to move a robot from its current position to the desired position. It is called by the action client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move_turtlebot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node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from </a:t>
            </a:r>
            <a:r>
              <a:rPr lang="it-IT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external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package); </a:t>
            </a:r>
            <a:endParaRPr lang="en-GB" sz="2400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818" indent="-413512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move_group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it is the main part of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Moveit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and helps the Kuka make all the necessary movements to reach the maker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This node belongs to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kuka_iiwa_config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package, created thanks to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MoveIt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Setup Assistant.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node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from </a:t>
            </a:r>
            <a:r>
              <a:rPr lang="it-IT" sz="2400" spc="-1" dirty="0" err="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external</a:t>
            </a:r>
            <a:r>
              <a:rPr lang="it-IT" sz="24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package);</a:t>
            </a:r>
            <a:endParaRPr lang="en-GB" sz="2400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2411BE-CD7F-9558-F5C4-D4F84D84E235}"/>
              </a:ext>
            </a:extLst>
          </p:cNvPr>
          <p:cNvSpPr txBox="1"/>
          <p:nvPr/>
        </p:nvSpPr>
        <p:spPr>
          <a:xfrm>
            <a:off x="180006" y="6477146"/>
            <a:ext cx="5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18983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2C69ED5709CE43B3C4ECE907DA86AC" ma:contentTypeVersion="4" ma:contentTypeDescription="Creare un nuovo documento." ma:contentTypeScope="" ma:versionID="48964cde98f4b222c84a5017c86125d2">
  <xsd:schema xmlns:xsd="http://www.w3.org/2001/XMLSchema" xmlns:xs="http://www.w3.org/2001/XMLSchema" xmlns:p="http://schemas.microsoft.com/office/2006/metadata/properties" xmlns:ns2="8ba6bf95-db05-4f4e-9947-4a74dcc7a49e" targetNamespace="http://schemas.microsoft.com/office/2006/metadata/properties" ma:root="true" ma:fieldsID="1a7fcc6bd1d27f16600121ac2aea86c3" ns2:_="">
    <xsd:import namespace="8ba6bf95-db05-4f4e-9947-4a74dcc7a4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a6bf95-db05-4f4e-9947-4a74dcc7a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F15B91-3CD6-4A78-BBB9-053B378A08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a6bf95-db05-4f4e-9947-4a74dcc7a4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FB16FF-80A7-45E6-A06B-404515DAC3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1507</Words>
  <Application>Microsoft Office PowerPoint</Application>
  <PresentationFormat>Widescreen</PresentationFormat>
  <Paragraphs>72</Paragraphs>
  <Slides>10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DejaVu Sans</vt:lpstr>
      <vt:lpstr>Roboto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MICHAEL MIRZAAGHA</dc:creator>
  <cp:lastModifiedBy>MICHAEL MIRZAAGHA</cp:lastModifiedBy>
  <cp:revision>20</cp:revision>
  <dcterms:created xsi:type="dcterms:W3CDTF">2023-03-18T19:20:45Z</dcterms:created>
  <dcterms:modified xsi:type="dcterms:W3CDTF">2023-03-30T12:19:11Z</dcterms:modified>
</cp:coreProperties>
</file>